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57" r:id="rId3"/>
    <p:sldId id="258" r:id="rId4"/>
    <p:sldId id="259" r:id="rId5"/>
    <p:sldId id="264" r:id="rId6"/>
    <p:sldId id="261" r:id="rId7"/>
    <p:sldId id="262" r:id="rId8"/>
    <p:sldId id="263" r:id="rId9"/>
    <p:sldId id="281" r:id="rId10"/>
    <p:sldId id="270" r:id="rId11"/>
    <p:sldId id="271" r:id="rId12"/>
    <p:sldId id="273" r:id="rId13"/>
    <p:sldId id="274" r:id="rId14"/>
    <p:sldId id="266" r:id="rId15"/>
    <p:sldId id="267" r:id="rId16"/>
    <p:sldId id="268" r:id="rId17"/>
    <p:sldId id="276" r:id="rId18"/>
    <p:sldId id="277" r:id="rId19"/>
    <p:sldId id="265" r:id="rId20"/>
    <p:sldId id="278" r:id="rId21"/>
    <p:sldId id="279" r:id="rId22"/>
    <p:sldId id="280" r:id="rId23"/>
    <p:sldId id="282" r:id="rId24"/>
    <p:sldId id="275" r:id="rId25"/>
    <p:sldId id="272" r:id="rId26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3B8864F3-0BD7-4F28-ACD7-BC634382F65D}">
  <a:tblStyle styleId="{3B8864F3-0BD7-4F28-ACD7-BC634382F65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07" d="100"/>
          <a:sy n="107" d="100"/>
        </p:scale>
        <p:origin x="-208" y="-104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notesMaster" Target="notesMasters/notesMaster1.xml"/><Relationship Id="rId28" Type="http://schemas.openxmlformats.org/officeDocument/2006/relationships/printerSettings" Target="printerSettings/printerSettings1.bin"/><Relationship Id="rId29" Type="http://schemas.openxmlformats.org/officeDocument/2006/relationships/presProps" Target="presProps.xml"/><Relationship Id="rId30" Type="http://schemas.openxmlformats.org/officeDocument/2006/relationships/viewProps" Target="viewProps.xml"/><Relationship Id="rId31" Type="http://schemas.openxmlformats.org/officeDocument/2006/relationships/theme" Target="theme/theme1.xml"/><Relationship Id="rId3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88740179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Shape 20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Shape 20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Shape 22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Shape 23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Shape 2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Shape 2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Shape 2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Shape 25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Shape 25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5" name="Shape 26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2" name="Shape 2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Shape 23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Shape 21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Shape 6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Shape 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Shape 8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Shape 9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Shape 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Shape 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Shape 10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Shape 10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Ref idx="1002">
        <a:schemeClr val="bg2"/>
      </p:bgRef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5" Type="http://schemas.openxmlformats.org/officeDocument/2006/relationships/image" Target="../media/image2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7.png"/><Relationship Id="rId5" Type="http://schemas.openxmlformats.org/officeDocument/2006/relationships/image" Target="../media/image28.png"/><Relationship Id="rId6" Type="http://schemas.openxmlformats.org/officeDocument/2006/relationships/image" Target="../media/image29.png"/><Relationship Id="rId7" Type="http://schemas.openxmlformats.org/officeDocument/2006/relationships/image" Target="../media/image25.png"/><Relationship Id="rId8" Type="http://schemas.openxmlformats.org/officeDocument/2006/relationships/image" Target="../media/image30.png"/><Relationship Id="rId9" Type="http://schemas.openxmlformats.org/officeDocument/2006/relationships/image" Target="../media/image31.png"/><Relationship Id="rId10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1" Type="http://schemas.openxmlformats.org/officeDocument/2006/relationships/image" Target="../media/image33.png"/><Relationship Id="rId12" Type="http://schemas.openxmlformats.org/officeDocument/2006/relationships/image" Target="../media/image34.png"/><Relationship Id="rId13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28.png"/><Relationship Id="rId5" Type="http://schemas.openxmlformats.org/officeDocument/2006/relationships/image" Target="../media/image25.png"/><Relationship Id="rId6" Type="http://schemas.openxmlformats.org/officeDocument/2006/relationships/image" Target="../media/image30.png"/><Relationship Id="rId7" Type="http://schemas.openxmlformats.org/officeDocument/2006/relationships/image" Target="../media/image31.png"/><Relationship Id="rId8" Type="http://schemas.openxmlformats.org/officeDocument/2006/relationships/image" Target="../media/image24.png"/><Relationship Id="rId9" Type="http://schemas.openxmlformats.org/officeDocument/2006/relationships/image" Target="../media/image26.png"/><Relationship Id="rId10" Type="http://schemas.openxmlformats.org/officeDocument/2006/relationships/image" Target="../media/image3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6" Type="http://schemas.openxmlformats.org/officeDocument/2006/relationships/image" Target="../media/image6.png"/><Relationship Id="rId7" Type="http://schemas.openxmlformats.org/officeDocument/2006/relationships/image" Target="../media/image7.png"/><Relationship Id="rId8" Type="http://schemas.openxmlformats.org/officeDocument/2006/relationships/image" Target="../media/image8.png"/><Relationship Id="rId9" Type="http://schemas.openxmlformats.org/officeDocument/2006/relationships/image" Target="../media/image9.png"/><Relationship Id="rId10" Type="http://schemas.openxmlformats.org/officeDocument/2006/relationships/image" Target="../media/image10.png"/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4" Type="http://schemas.openxmlformats.org/officeDocument/2006/relationships/image" Target="../media/image17.png"/><Relationship Id="rId5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22.png"/><Relationship Id="rId5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4" Type="http://schemas.openxmlformats.org/officeDocument/2006/relationships/image" Target="../media/image13.png"/><Relationship Id="rId5" Type="http://schemas.openxmlformats.org/officeDocument/2006/relationships/image" Target="../media/image14.png"/><Relationship Id="rId6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ctrTitle"/>
          </p:nvPr>
        </p:nvSpPr>
        <p:spPr>
          <a:xfrm>
            <a:off x="311700" y="744575"/>
            <a:ext cx="8520600" cy="2013839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r>
              <a:rPr lang="en-US" sz="4000" dirty="0"/>
              <a:t>30min-Ahead Gridded Solar </a:t>
            </a:r>
            <a:r>
              <a:rPr lang="en-US" sz="4000" dirty="0" smtClean="0"/>
              <a:t>Irradiance Forecasting </a:t>
            </a:r>
            <a:r>
              <a:rPr lang="en-US" sz="4000" dirty="0"/>
              <a:t>using Satellite Data</a:t>
            </a:r>
            <a:endParaRPr sz="4000" dirty="0"/>
          </a:p>
        </p:txBody>
      </p:sp>
      <p:sp>
        <p:nvSpPr>
          <p:cNvPr id="55" name="Shape 55"/>
          <p:cNvSpPr txBox="1">
            <a:spLocks noGrp="1"/>
          </p:cNvSpPr>
          <p:nvPr>
            <p:ph type="subTitle" idx="1"/>
          </p:nvPr>
        </p:nvSpPr>
        <p:spPr>
          <a:xfrm>
            <a:off x="311700" y="3095774"/>
            <a:ext cx="8520600" cy="16074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77500" lnSpcReduction="20000"/>
          </a:bodyPr>
          <a:lstStyle/>
          <a:p>
            <a:pPr marL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2">
                    <a:lumMod val="40000"/>
                    <a:lumOff val="60000"/>
                  </a:schemeClr>
                </a:solidFill>
              </a:rPr>
              <a:t>Todd </a:t>
            </a:r>
            <a:r>
              <a:rPr lang="en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Taomae</a:t>
            </a: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, Hawai`</a:t>
            </a: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i State Archives</a:t>
            </a:r>
          </a:p>
          <a:p>
            <a:pPr marL="0" lvl="0" indent="0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>
                <a:solidFill>
                  <a:srgbClr val="FFFF00"/>
                </a:solidFill>
              </a:rPr>
              <a:t>Lipyeow Lim, University of Hawai`i at Manoa</a:t>
            </a:r>
          </a:p>
          <a:p>
            <a:pPr marL="0" lvl="0" indent="0">
              <a:lnSpc>
                <a:spcPct val="120000"/>
              </a:lnSpc>
            </a:pP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Duane Stevens, </a:t>
            </a:r>
            <a:r>
              <a:rPr lang="en-US" dirty="0">
                <a:solidFill>
                  <a:schemeClr val="bg2">
                    <a:lumMod val="40000"/>
                    <a:lumOff val="60000"/>
                  </a:schemeClr>
                </a:solidFill>
              </a:rPr>
              <a:t>University of Hawai`i at </a:t>
            </a: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Manoa</a:t>
            </a:r>
          </a:p>
          <a:p>
            <a:pPr marL="0" lvl="0" indent="0">
              <a:lnSpc>
                <a:spcPct val="120000"/>
              </a:lnSpc>
            </a:pP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Dora </a:t>
            </a:r>
            <a:r>
              <a:rPr lang="en-US" dirty="0" err="1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Nakafuji</a:t>
            </a:r>
            <a:r>
              <a:rPr lang="en-US" dirty="0" smtClean="0">
                <a:solidFill>
                  <a:schemeClr val="bg2">
                    <a:lumMod val="40000"/>
                    <a:lumOff val="60000"/>
                  </a:schemeClr>
                </a:solidFill>
              </a:rPr>
              <a:t>, Hawaiian Electric Company</a:t>
            </a:r>
            <a:endParaRPr dirty="0">
              <a:solidFill>
                <a:schemeClr val="bg2">
                  <a:lumMod val="40000"/>
                  <a:lumOff val="60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06" name="Shape 20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Average GHI at noon: 656.96 W/m</a:t>
            </a:r>
            <a:r>
              <a:rPr lang="en" sz="2400" baseline="30000" dirty="0"/>
              <a:t>2</a:t>
            </a:r>
            <a:endParaRPr sz="2400" baseline="300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Max GHI at noon: 1050.15 </a:t>
            </a:r>
            <a:r>
              <a:rPr lang="en" sz="2400" dirty="0" smtClean="0"/>
              <a:t>W/m</a:t>
            </a:r>
            <a:r>
              <a:rPr lang="en" sz="2400" baseline="30000" dirty="0" smtClean="0"/>
              <a:t>2</a:t>
            </a:r>
            <a:endParaRPr sz="2400"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Train on 2013, test on 2014</a:t>
            </a:r>
            <a:endParaRPr sz="24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Single predictor variable model (30-minute forecast)</a:t>
            </a:r>
            <a:endParaRPr sz="2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2400" dirty="0"/>
              <a:t>Mean Absolute Error (MAE): </a:t>
            </a:r>
            <a:r>
              <a:rPr lang="en" sz="2400" b="1" dirty="0"/>
              <a:t>109.16</a:t>
            </a:r>
            <a:r>
              <a:rPr lang="en" sz="2400" dirty="0"/>
              <a:t> </a:t>
            </a:r>
            <a:r>
              <a:rPr lang="en" sz="2400" dirty="0" smtClean="0"/>
              <a:t>W/m^2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" sz="2400" dirty="0" smtClean="0"/>
              <a:t>140.89</a:t>
            </a:r>
            <a:r>
              <a:rPr lang="en-US" sz="2400" dirty="0" smtClean="0"/>
              <a:t>)</a:t>
            </a:r>
            <a:endParaRPr sz="24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Single predictor variable model (60-minute forecast)</a:t>
            </a:r>
            <a:endParaRPr sz="2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2400" dirty="0"/>
              <a:t>Mean Absolute Error: </a:t>
            </a:r>
            <a:r>
              <a:rPr lang="en" sz="2400" b="1" dirty="0"/>
              <a:t>149.66</a:t>
            </a:r>
            <a:r>
              <a:rPr lang="en" sz="2400" dirty="0"/>
              <a:t> </a:t>
            </a:r>
            <a:r>
              <a:rPr lang="en" sz="2400" dirty="0" smtClean="0"/>
              <a:t>W/m^2</a:t>
            </a:r>
            <a:r>
              <a:rPr lang="en-US" sz="2400" dirty="0"/>
              <a:t> </a:t>
            </a:r>
            <a:r>
              <a:rPr lang="en-US" sz="2400" dirty="0" smtClean="0"/>
              <a:t>(</a:t>
            </a:r>
            <a:r>
              <a:rPr lang="en" sz="2400" dirty="0" smtClean="0"/>
              <a:t>178.17</a:t>
            </a:r>
            <a:r>
              <a:rPr lang="en-US" sz="2400" dirty="0" smtClean="0"/>
              <a:t>)</a:t>
            </a:r>
            <a:endParaRPr sz="2400"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sz="24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212" name="Shape 21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4293683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Mean absolute error per </a:t>
            </a:r>
            <a:r>
              <a:rPr lang="en" sz="2400" dirty="0" smtClean="0"/>
              <a:t>hour</a:t>
            </a:r>
            <a:endParaRPr sz="2400"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There are no predictions for 8 o’clock hour with [t-60] model</a:t>
            </a:r>
            <a:endParaRPr sz="2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Since we only use data from 8AM to 5PM the earliest time we can predict is 9AM 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(9:00 - 60 minutes = 8AM)</a:t>
            </a:r>
            <a:endParaRPr sz="1800" dirty="0"/>
          </a:p>
        </p:txBody>
      </p:sp>
      <p:graphicFrame>
        <p:nvGraphicFramePr>
          <p:cNvPr id="213" name="Shape 213"/>
          <p:cNvGraphicFramePr/>
          <p:nvPr>
            <p:extLst>
              <p:ext uri="{D42A27DB-BD31-4B8C-83A1-F6EECF244321}">
                <p14:modId xmlns:p14="http://schemas.microsoft.com/office/powerpoint/2010/main" val="1993787531"/>
              </p:ext>
            </p:extLst>
          </p:nvPr>
        </p:nvGraphicFramePr>
        <p:xfrm>
          <a:off x="4832262" y="272968"/>
          <a:ext cx="4000038" cy="4571700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1333346"/>
                <a:gridCol w="1333346"/>
                <a:gridCol w="1333346"/>
              </a:tblGrid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Hour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MAE, [t-30]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MAE, [t-60]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8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56.60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---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89.11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118.81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116.68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151.25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133.92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174.51</a:t>
                      </a:r>
                      <a:endParaRPr sz="1800" dirty="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12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125.93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160.05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111.58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139.00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92.95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112.78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98.19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130.56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24892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16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112.31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190.36</a:t>
                      </a:r>
                      <a:endParaRPr sz="18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Shape 22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(Increasing Temporal </a:t>
            </a:r>
            <a:r>
              <a:rPr lang="en-US" dirty="0" smtClean="0"/>
              <a:t>Window</a:t>
            </a:r>
            <a:r>
              <a:rPr lang="en" dirty="0" smtClean="0"/>
              <a:t>)</a:t>
            </a:r>
            <a:endParaRPr dirty="0"/>
          </a:p>
        </p:txBody>
      </p:sp>
      <p:graphicFrame>
        <p:nvGraphicFramePr>
          <p:cNvPr id="227" name="Shape 227"/>
          <p:cNvGraphicFramePr/>
          <p:nvPr>
            <p:extLst>
              <p:ext uri="{D42A27DB-BD31-4B8C-83A1-F6EECF244321}">
                <p14:modId xmlns:p14="http://schemas.microsoft.com/office/powerpoint/2010/main" val="3744954963"/>
              </p:ext>
            </p:extLst>
          </p:nvPr>
        </p:nvGraphicFramePr>
        <p:xfrm>
          <a:off x="1056390" y="1459823"/>
          <a:ext cx="5768598" cy="3133278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3860896"/>
                <a:gridCol w="1907702"/>
              </a:tblGrid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Model (1x1)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MAE</a:t>
                      </a:r>
                      <a:endParaRPr sz="1800" dirty="0"/>
                    </a:p>
                  </a:txBody>
                  <a:tcPr marL="91425" marR="91425" marT="91425" marB="91425"/>
                </a:tc>
              </a:tr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</a:rPr>
                        <a:t>149.66 (178.17)</a:t>
                      </a:r>
                      <a:endParaRPr sz="1800" b="0" dirty="0"/>
                    </a:p>
                  </a:txBody>
                  <a:tcPr marL="91425" marR="91425" marT="91425" marB="91425"/>
                </a:tc>
              </a:tr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t-90]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150.33 (180.29)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[t-60, t-90, t-120]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145.70 (177.52)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t-75, t-90]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149.05 (180.93)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522213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t-75, t-90, t-105, t-120]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136.94 (172.04)</a:t>
                      </a:r>
                      <a:endParaRPr sz="18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Shape 232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(Increasing Spatial </a:t>
            </a:r>
            <a:r>
              <a:rPr lang="en-US" dirty="0" smtClean="0"/>
              <a:t>Window</a:t>
            </a:r>
            <a:r>
              <a:rPr lang="en" dirty="0" smtClean="0"/>
              <a:t>)</a:t>
            </a:r>
            <a:endParaRPr dirty="0"/>
          </a:p>
        </p:txBody>
      </p:sp>
      <p:graphicFrame>
        <p:nvGraphicFramePr>
          <p:cNvPr id="234" name="Shape 234"/>
          <p:cNvGraphicFramePr/>
          <p:nvPr>
            <p:extLst>
              <p:ext uri="{D42A27DB-BD31-4B8C-83A1-F6EECF244321}">
                <p14:modId xmlns:p14="http://schemas.microsoft.com/office/powerpoint/2010/main" val="909233336"/>
              </p:ext>
            </p:extLst>
          </p:nvPr>
        </p:nvGraphicFramePr>
        <p:xfrm>
          <a:off x="632177" y="1103771"/>
          <a:ext cx="7676505" cy="3842752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2558835"/>
                <a:gridCol w="2558835"/>
                <a:gridCol w="2558835"/>
              </a:tblGrid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Model 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[t-30]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[t-60]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1x1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/>
                        <a:t>109.16 (140.89)</a:t>
                      </a:r>
                      <a:endParaRPr sz="1800" b="0" dirty="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0" dirty="0"/>
                        <a:t>149.66 (178.17)</a:t>
                      </a:r>
                      <a:endParaRPr sz="1800" b="0" dirty="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3x3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103.15 (133.08)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146.11 (173.45)</a:t>
                      </a:r>
                      <a:endParaRPr sz="1800" dirty="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5x5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101.96 (131.35)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145.38 (172.36)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7x7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101.39 (130.57)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145.00 (171.82)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9x9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101.13 (130.20)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144.82 (171.54)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11x11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101.01 (130.03)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144.72 (171.40)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80344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13x13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100.95 (129.93)</a:t>
                      </a:r>
                      <a:endParaRPr sz="1800" dirty="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144.67 (171.31)</a:t>
                      </a:r>
                      <a:endParaRPr sz="1800" dirty="0"/>
                    </a:p>
                  </a:txBody>
                  <a:tcPr marL="28575" marR="28575" marT="19050" marB="19050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Data </a:t>
            </a:r>
            <a:r>
              <a:rPr lang="en" dirty="0" smtClean="0"/>
              <a:t>Transformation</a:t>
            </a:r>
            <a:r>
              <a:rPr lang="en-US" dirty="0" smtClean="0"/>
              <a:t> (Removing the Mean)</a:t>
            </a:r>
            <a:endParaRPr dirty="0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Partitioning the data reduces the amount of training data that we </a:t>
            </a:r>
            <a:r>
              <a:rPr lang="en" sz="2000" dirty="0" smtClean="0"/>
              <a:t>have</a:t>
            </a:r>
            <a:r>
              <a:rPr lang="en-US" sz="2000" dirty="0" smtClean="0"/>
              <a:t> for training each model.</a:t>
            </a:r>
            <a:endParaRPr sz="20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 smtClean="0"/>
              <a:t>Instead </a:t>
            </a:r>
            <a:r>
              <a:rPr lang="en" sz="2000" dirty="0"/>
              <a:t>of partitioning we can try to transform the data to account for temporal and spatial patterns.</a:t>
            </a:r>
            <a:endParaRPr sz="2000" dirty="0"/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600" dirty="0"/>
              <a:t>Create a model based on deviation from average per pixel, per time of day.</a:t>
            </a:r>
            <a:endParaRPr sz="1600" dirty="0"/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63215" y="3050198"/>
            <a:ext cx="1884361" cy="1518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60864" y="3050198"/>
            <a:ext cx="1922674" cy="151868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Shape 1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428773" y="2997439"/>
            <a:ext cx="1796821" cy="1518673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Shape 135"/>
          <p:cNvSpPr txBox="1"/>
          <p:nvPr/>
        </p:nvSpPr>
        <p:spPr>
          <a:xfrm>
            <a:off x="3096733" y="3472166"/>
            <a:ext cx="4569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-</a:t>
            </a:r>
            <a:endParaRPr sz="3200" dirty="0"/>
          </a:p>
        </p:txBody>
      </p:sp>
      <p:sp>
        <p:nvSpPr>
          <p:cNvPr id="136" name="Shape 136"/>
          <p:cNvSpPr txBox="1"/>
          <p:nvPr/>
        </p:nvSpPr>
        <p:spPr>
          <a:xfrm>
            <a:off x="5673458" y="3466879"/>
            <a:ext cx="456900" cy="42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=</a:t>
            </a:r>
            <a:endParaRPr sz="32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Average per Time</a:t>
            </a:r>
            <a:endParaRPr/>
          </a:p>
        </p:txBody>
      </p:sp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43" name="Shape 1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17773" y="1495648"/>
            <a:ext cx="1032051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4" name="Shape 1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2575" y="1495637"/>
            <a:ext cx="1032051" cy="854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5" name="Shape 14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687373" y="1495626"/>
            <a:ext cx="1032051" cy="85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6" name="Shape 1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217775" y="2470925"/>
            <a:ext cx="1032047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217771" y="3714692"/>
            <a:ext cx="1032051" cy="854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4452575" y="3714700"/>
            <a:ext cx="1032051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Shape 149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5687383" y="3714696"/>
            <a:ext cx="1032038" cy="85417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 txBox="1"/>
          <p:nvPr/>
        </p:nvSpPr>
        <p:spPr>
          <a:xfrm>
            <a:off x="3217775" y="11524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2:00pm</a:t>
            </a:r>
            <a:endParaRPr/>
          </a:p>
        </p:txBody>
      </p:sp>
      <p:sp>
        <p:nvSpPr>
          <p:cNvPr id="151" name="Shape 151"/>
          <p:cNvSpPr txBox="1"/>
          <p:nvPr/>
        </p:nvSpPr>
        <p:spPr>
          <a:xfrm>
            <a:off x="4452600" y="11524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2:30pm</a:t>
            </a:r>
            <a:endParaRPr/>
          </a:p>
        </p:txBody>
      </p:sp>
      <p:sp>
        <p:nvSpPr>
          <p:cNvPr id="152" name="Shape 152"/>
          <p:cNvSpPr txBox="1"/>
          <p:nvPr/>
        </p:nvSpPr>
        <p:spPr>
          <a:xfrm>
            <a:off x="5687425" y="11524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3:00pm</a:t>
            </a:r>
            <a:endParaRPr/>
          </a:p>
        </p:txBody>
      </p:sp>
      <p:sp>
        <p:nvSpPr>
          <p:cNvPr id="153" name="Shape 153"/>
          <p:cNvSpPr txBox="1"/>
          <p:nvPr/>
        </p:nvSpPr>
        <p:spPr>
          <a:xfrm>
            <a:off x="311700" y="1495650"/>
            <a:ext cx="11685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Jan. 1, 2013</a:t>
            </a:r>
            <a:endParaRPr/>
          </a:p>
        </p:txBody>
      </p:sp>
      <p:sp>
        <p:nvSpPr>
          <p:cNvPr id="154" name="Shape 154"/>
          <p:cNvSpPr txBox="1"/>
          <p:nvPr/>
        </p:nvSpPr>
        <p:spPr>
          <a:xfrm>
            <a:off x="311700" y="2470925"/>
            <a:ext cx="11685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Jan. 2, 2013</a:t>
            </a:r>
            <a:endParaRPr/>
          </a:p>
        </p:txBody>
      </p:sp>
      <p:sp>
        <p:nvSpPr>
          <p:cNvPr id="155" name="Shape 155"/>
          <p:cNvSpPr txBox="1"/>
          <p:nvPr/>
        </p:nvSpPr>
        <p:spPr>
          <a:xfrm>
            <a:off x="311700" y="3714700"/>
            <a:ext cx="11685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Average</a:t>
            </a: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4452600" y="2470963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⋮</a:t>
            </a:r>
            <a:endParaRPr sz="1800">
              <a:solidFill>
                <a:schemeClr val="dk1"/>
              </a:solidFill>
            </a:endParaRPr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</p:txBody>
      </p:sp>
      <p:sp>
        <p:nvSpPr>
          <p:cNvPr id="157" name="Shape 157"/>
          <p:cNvSpPr txBox="1"/>
          <p:nvPr/>
        </p:nvSpPr>
        <p:spPr>
          <a:xfrm>
            <a:off x="5687375" y="2470963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⋮</a:t>
            </a:r>
            <a:endParaRPr sz="1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Shape 158"/>
          <p:cNvSpPr txBox="1"/>
          <p:nvPr/>
        </p:nvSpPr>
        <p:spPr>
          <a:xfrm>
            <a:off x="6922175" y="1495675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…</a:t>
            </a:r>
            <a:endParaRPr sz="1800"/>
          </a:p>
        </p:txBody>
      </p:sp>
      <p:sp>
        <p:nvSpPr>
          <p:cNvPr id="159" name="Shape 159"/>
          <p:cNvSpPr txBox="1"/>
          <p:nvPr/>
        </p:nvSpPr>
        <p:spPr>
          <a:xfrm>
            <a:off x="1983025" y="1495675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</a:rPr>
              <a:t>…</a:t>
            </a:r>
            <a:endParaRPr sz="1800">
              <a:solidFill>
                <a:schemeClr val="dk1"/>
              </a:solidFill>
            </a:endParaRPr>
          </a:p>
        </p:txBody>
      </p:sp>
      <p:sp>
        <p:nvSpPr>
          <p:cNvPr id="160" name="Shape 160"/>
          <p:cNvSpPr txBox="1"/>
          <p:nvPr/>
        </p:nvSpPr>
        <p:spPr>
          <a:xfrm>
            <a:off x="3217775" y="3325050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⋮</a:t>
            </a:r>
            <a:endParaRPr/>
          </a:p>
        </p:txBody>
      </p:sp>
      <p:sp>
        <p:nvSpPr>
          <p:cNvPr id="161" name="Shape 161"/>
          <p:cNvSpPr txBox="1"/>
          <p:nvPr/>
        </p:nvSpPr>
        <p:spPr>
          <a:xfrm>
            <a:off x="6922150" y="2470950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⋱</a:t>
            </a:r>
            <a:endParaRPr sz="1800">
              <a:solidFill>
                <a:schemeClr val="dk1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Shape 162"/>
          <p:cNvSpPr txBox="1"/>
          <p:nvPr/>
        </p:nvSpPr>
        <p:spPr>
          <a:xfrm>
            <a:off x="6922175" y="3714738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…</a:t>
            </a:r>
            <a:endParaRPr sz="1800"/>
          </a:p>
        </p:txBody>
      </p:sp>
      <p:sp>
        <p:nvSpPr>
          <p:cNvPr id="163" name="Shape 163"/>
          <p:cNvSpPr txBox="1"/>
          <p:nvPr/>
        </p:nvSpPr>
        <p:spPr>
          <a:xfrm>
            <a:off x="6922175" y="11524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3:30pm </a:t>
            </a:r>
            <a:r>
              <a:rPr lang="en">
                <a:solidFill>
                  <a:schemeClr val="dk1"/>
                </a:solidFill>
              </a:rPr>
              <a:t>…</a:t>
            </a:r>
            <a:endParaRPr/>
          </a:p>
        </p:txBody>
      </p:sp>
      <p:sp>
        <p:nvSpPr>
          <p:cNvPr id="164" name="Shape 164"/>
          <p:cNvSpPr txBox="1"/>
          <p:nvPr/>
        </p:nvSpPr>
        <p:spPr>
          <a:xfrm>
            <a:off x="1982925" y="11524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8:00am …</a:t>
            </a:r>
            <a:endParaRPr/>
          </a:p>
        </p:txBody>
      </p:sp>
      <p:sp>
        <p:nvSpPr>
          <p:cNvPr id="165" name="Shape 165"/>
          <p:cNvSpPr txBox="1"/>
          <p:nvPr/>
        </p:nvSpPr>
        <p:spPr>
          <a:xfrm>
            <a:off x="1983000" y="2470950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⋱</a:t>
            </a:r>
            <a:endParaRPr/>
          </a:p>
        </p:txBody>
      </p:sp>
      <p:sp>
        <p:nvSpPr>
          <p:cNvPr id="166" name="Shape 166"/>
          <p:cNvSpPr txBox="1"/>
          <p:nvPr/>
        </p:nvSpPr>
        <p:spPr>
          <a:xfrm>
            <a:off x="1983025" y="3714750"/>
            <a:ext cx="1032000" cy="85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</a:rPr>
              <a:t>…</a:t>
            </a:r>
            <a:endParaRPr sz="1800">
              <a:solidFill>
                <a:schemeClr val="dk1"/>
              </a:solidFill>
            </a:endParaRPr>
          </a:p>
        </p:txBody>
      </p:sp>
      <p:pic>
        <p:nvPicPr>
          <p:cNvPr id="167" name="Shape 167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8346252" y="1152472"/>
            <a:ext cx="486044" cy="34163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Calculating Difference from Average</a:t>
            </a:r>
            <a:endParaRPr/>
          </a:p>
        </p:txBody>
      </p:sp>
      <p:sp>
        <p:nvSpPr>
          <p:cNvPr id="173" name="Shape 17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174" name="Shape 17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5975" y="1152487"/>
            <a:ext cx="1032051" cy="85419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5" name="Shape 17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90773" y="1152476"/>
            <a:ext cx="1032051" cy="854188"/>
          </a:xfrm>
          <a:prstGeom prst="rect">
            <a:avLst/>
          </a:prstGeom>
          <a:noFill/>
          <a:ln>
            <a:noFill/>
          </a:ln>
        </p:spPr>
      </p:pic>
      <p:pic>
        <p:nvPicPr>
          <p:cNvPr id="176" name="Shape 17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21196" y="2349867"/>
            <a:ext cx="1032051" cy="8541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055975" y="2349875"/>
            <a:ext cx="1032051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290783" y="2349871"/>
            <a:ext cx="1032038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Shape 179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821173" y="1152498"/>
            <a:ext cx="1032051" cy="854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0" name="Shape 180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821172" y="3547278"/>
            <a:ext cx="1032001" cy="85414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Shape 181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4055971" y="3547238"/>
            <a:ext cx="1032051" cy="85418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2" name="Shape 182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290796" y="3547273"/>
            <a:ext cx="1032001" cy="854149"/>
          </a:xfrm>
          <a:prstGeom prst="rect">
            <a:avLst/>
          </a:prstGeom>
          <a:noFill/>
          <a:ln>
            <a:noFill/>
          </a:ln>
        </p:spPr>
      </p:pic>
      <p:sp>
        <p:nvSpPr>
          <p:cNvPr id="183" name="Shape 183"/>
          <p:cNvSpPr txBox="1"/>
          <p:nvPr/>
        </p:nvSpPr>
        <p:spPr>
          <a:xfrm>
            <a:off x="2821225" y="3204050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</a:t>
            </a:r>
            <a:endParaRPr/>
          </a:p>
        </p:txBody>
      </p:sp>
      <p:sp>
        <p:nvSpPr>
          <p:cNvPr id="184" name="Shape 184"/>
          <p:cNvSpPr txBox="1"/>
          <p:nvPr/>
        </p:nvSpPr>
        <p:spPr>
          <a:xfrm>
            <a:off x="2821225" y="20066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185" name="Shape 185"/>
          <p:cNvSpPr txBox="1"/>
          <p:nvPr/>
        </p:nvSpPr>
        <p:spPr>
          <a:xfrm>
            <a:off x="4055975" y="3204075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</a:t>
            </a:r>
            <a:endParaRPr/>
          </a:p>
        </p:txBody>
      </p:sp>
      <p:sp>
        <p:nvSpPr>
          <p:cNvPr id="186" name="Shape 186"/>
          <p:cNvSpPr txBox="1"/>
          <p:nvPr/>
        </p:nvSpPr>
        <p:spPr>
          <a:xfrm>
            <a:off x="4055988" y="2006650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sp>
        <p:nvSpPr>
          <p:cNvPr id="187" name="Shape 187"/>
          <p:cNvSpPr txBox="1"/>
          <p:nvPr/>
        </p:nvSpPr>
        <p:spPr>
          <a:xfrm>
            <a:off x="5290750" y="3204050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=</a:t>
            </a:r>
            <a:endParaRPr/>
          </a:p>
        </p:txBody>
      </p:sp>
      <p:sp>
        <p:nvSpPr>
          <p:cNvPr id="188" name="Shape 188"/>
          <p:cNvSpPr txBox="1"/>
          <p:nvPr/>
        </p:nvSpPr>
        <p:spPr>
          <a:xfrm>
            <a:off x="5290775" y="2006650"/>
            <a:ext cx="1032000" cy="3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</a:t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7443865" y="1152500"/>
            <a:ext cx="503260" cy="341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Shape 190"/>
          <p:cNvPicPr preferRelativeResize="0"/>
          <p:nvPr/>
        </p:nvPicPr>
        <p:blipFill>
          <a:blip r:embed="rId13">
            <a:alphaModFix/>
          </a:blip>
          <a:stretch>
            <a:fillRect/>
          </a:stretch>
        </p:blipFill>
        <p:spPr>
          <a:xfrm>
            <a:off x="604050" y="1152475"/>
            <a:ext cx="486022" cy="3416399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Shape 191"/>
          <p:cNvCxnSpPr/>
          <p:nvPr/>
        </p:nvCxnSpPr>
        <p:spPr>
          <a:xfrm flipH="1">
            <a:off x="6319750" y="1171550"/>
            <a:ext cx="1200300" cy="2381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Shape 192"/>
          <p:cNvCxnSpPr/>
          <p:nvPr/>
        </p:nvCxnSpPr>
        <p:spPr>
          <a:xfrm>
            <a:off x="6329375" y="4405325"/>
            <a:ext cx="1204800" cy="166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3" name="Shape 193"/>
          <p:cNvCxnSpPr/>
          <p:nvPr/>
        </p:nvCxnSpPr>
        <p:spPr>
          <a:xfrm rot="10800000">
            <a:off x="695325" y="1157300"/>
            <a:ext cx="2133600" cy="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4" name="Shape 194"/>
          <p:cNvCxnSpPr>
            <a:endCxn id="190" idx="2"/>
          </p:cNvCxnSpPr>
          <p:nvPr/>
        </p:nvCxnSpPr>
        <p:spPr>
          <a:xfrm flipH="1">
            <a:off x="847061" y="3205075"/>
            <a:ext cx="1977000" cy="1363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 txBox="1">
            <a:spLocks noGrp="1"/>
          </p:cNvSpPr>
          <p:nvPr>
            <p:ph type="title"/>
          </p:nvPr>
        </p:nvSpPr>
        <p:spPr>
          <a:xfrm>
            <a:off x="311700" y="266997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(Comparing Data Transformation Model)</a:t>
            </a:r>
            <a:endParaRPr dirty="0"/>
          </a:p>
        </p:txBody>
      </p:sp>
      <p:pic>
        <p:nvPicPr>
          <p:cNvPr id="248" name="Shape 2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49564" y="839697"/>
            <a:ext cx="6656900" cy="43038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Shape 253"/>
          <p:cNvSpPr txBox="1">
            <a:spLocks noGrp="1"/>
          </p:cNvSpPr>
          <p:nvPr>
            <p:ph type="title"/>
          </p:nvPr>
        </p:nvSpPr>
        <p:spPr>
          <a:xfrm>
            <a:off x="311700" y="32634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(Increasing Temporal and Spatial Data)</a:t>
            </a:r>
            <a:endParaRPr dirty="0"/>
          </a:p>
        </p:txBody>
      </p:sp>
      <p:graphicFrame>
        <p:nvGraphicFramePr>
          <p:cNvPr id="255" name="Shape 255"/>
          <p:cNvGraphicFramePr/>
          <p:nvPr>
            <p:extLst>
              <p:ext uri="{D42A27DB-BD31-4B8C-83A1-F6EECF244321}">
                <p14:modId xmlns:p14="http://schemas.microsoft.com/office/powerpoint/2010/main" val="2786620952"/>
              </p:ext>
            </p:extLst>
          </p:nvPr>
        </p:nvGraphicFramePr>
        <p:xfrm>
          <a:off x="311700" y="1030826"/>
          <a:ext cx="8216034" cy="3373956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2062209"/>
                <a:gridCol w="1899127"/>
                <a:gridCol w="1875388"/>
                <a:gridCol w="2379310"/>
              </a:tblGrid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1x1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3x3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3x3 (With Data Transformation)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 b="0" dirty="0">
                          <a:solidFill>
                            <a:schemeClr val="dk1"/>
                          </a:solidFill>
                        </a:rPr>
                        <a:t>149.66 (178.17)</a:t>
                      </a:r>
                      <a:endParaRPr sz="1800" b="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146.11 (173.45)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</a:rPr>
                        <a:t>103.55 (140.32)</a:t>
                      </a:r>
                      <a:endParaRPr sz="1800" b="1" dirty="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t-90]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150.33 (180.29)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141.27 (172.41)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</a:rPr>
                        <a:t>105.69 (142.49)</a:t>
                      </a:r>
                      <a:endParaRPr sz="1800" b="1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t-90, t-120]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145.70 (177.52)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134.95 (167.95)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</a:rPr>
                        <a:t>108.82 (145.81)</a:t>
                      </a:r>
                      <a:endParaRPr sz="1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t-75, t-90]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149.05 (180.93)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140.50 (173.17)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>
                          <a:solidFill>
                            <a:schemeClr val="dk1"/>
                          </a:solidFill>
                        </a:rPr>
                        <a:t>106.45 (143.93)</a:t>
                      </a:r>
                      <a:endParaRPr sz="180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[t-60, t-75, t-90, t-105, t-120]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/>
                        <a:t>136.94 (172.04)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 dirty="0">
                          <a:solidFill>
                            <a:schemeClr val="dk1"/>
                          </a:solidFill>
                        </a:rPr>
                        <a:t>130.94 (166.13)</a:t>
                      </a:r>
                      <a:endParaRPr sz="1800" b="1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>
                          <a:solidFill>
                            <a:schemeClr val="dk1"/>
                          </a:solidFill>
                        </a:rPr>
                        <a:t>114.53 (153.03)</a:t>
                      </a:r>
                      <a:endParaRPr sz="1800" dirty="0">
                        <a:solidFill>
                          <a:schemeClr val="dk1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Partitioning Data</a:t>
            </a:r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We might expect different patterns for different times of day, different locations, etc.</a:t>
            </a:r>
            <a:endParaRPr sz="2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For example, we expect GHI to generally increase throughout the morning and decrease throughout the afternoon.</a:t>
            </a:r>
            <a:endParaRPr sz="18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400" dirty="0"/>
              <a:t>Partition the data and create separate models for each partition</a:t>
            </a:r>
            <a:endParaRPr sz="24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Morning vs afternoon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Seasons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Land vs ocean</a:t>
            </a:r>
            <a:endParaRPr sz="1800" dirty="0"/>
          </a:p>
          <a:p>
            <a: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High vs low elevation</a:t>
            </a:r>
            <a:endParaRPr sz="1800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246578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Background</a:t>
            </a:r>
            <a:endParaRPr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017725"/>
            <a:ext cx="5894607" cy="4085246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71628" y="3482746"/>
            <a:ext cx="2748615" cy="1530924"/>
          </a:xfrm>
          <a:prstGeom prst="rect">
            <a:avLst/>
          </a:prstGeom>
        </p:spPr>
      </p:pic>
      <p:sp>
        <p:nvSpPr>
          <p:cNvPr id="5" name="Left Arrow 4"/>
          <p:cNvSpPr/>
          <p:nvPr/>
        </p:nvSpPr>
        <p:spPr>
          <a:xfrm>
            <a:off x="5289390" y="3854834"/>
            <a:ext cx="982238" cy="446506"/>
          </a:xfrm>
          <a:prstGeom prst="left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ounded Rectangular Callout 6"/>
          <p:cNvSpPr/>
          <p:nvPr/>
        </p:nvSpPr>
        <p:spPr>
          <a:xfrm>
            <a:off x="4761046" y="246578"/>
            <a:ext cx="4071254" cy="2278747"/>
          </a:xfrm>
          <a:prstGeom prst="wedgeRoundRectCallout">
            <a:avLst>
              <a:gd name="adj1" fmla="val -32786"/>
              <a:gd name="adj2" fmla="val 66146"/>
              <a:gd name="adj3" fmla="val 16667"/>
            </a:avLst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342900" indent="-342900">
              <a:buFont typeface="Arial"/>
              <a:buChar char="•"/>
            </a:pPr>
            <a:r>
              <a:rPr lang="en-US" sz="1800" dirty="0">
                <a:solidFill>
                  <a:srgbClr val="595959"/>
                </a:solidFill>
              </a:rPr>
              <a:t>85% of Hawaii’s electricity is from non-renewable sources (oil &amp; coal).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>
                <a:solidFill>
                  <a:srgbClr val="595959"/>
                </a:solidFill>
              </a:rPr>
              <a:t>Hawaii’s electricity cost 3x the US average</a:t>
            </a:r>
          </a:p>
          <a:p>
            <a:pPr marL="342900" indent="-342900">
              <a:buFont typeface="Arial"/>
              <a:buChar char="•"/>
            </a:pPr>
            <a:r>
              <a:rPr lang="en-US" sz="1800" dirty="0">
                <a:solidFill>
                  <a:srgbClr val="595959"/>
                </a:solidFill>
              </a:rPr>
              <a:t>Goal: 100% renewable energy by </a:t>
            </a:r>
            <a:r>
              <a:rPr lang="en-US" sz="1800" dirty="0" smtClean="0">
                <a:solidFill>
                  <a:srgbClr val="595959"/>
                </a:solidFill>
              </a:rPr>
              <a:t>2045</a:t>
            </a:r>
            <a:endParaRPr lang="en-US" sz="1800" dirty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(Temporal Partitioning)</a:t>
            </a:r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1x1, [t-60]</a:t>
            </a:r>
            <a:endParaRPr/>
          </a:p>
        </p:txBody>
      </p:sp>
      <p:graphicFrame>
        <p:nvGraphicFramePr>
          <p:cNvPr id="262" name="Shape 262"/>
          <p:cNvGraphicFramePr/>
          <p:nvPr>
            <p:extLst>
              <p:ext uri="{D42A27DB-BD31-4B8C-83A1-F6EECF244321}">
                <p14:modId xmlns:p14="http://schemas.microsoft.com/office/powerpoint/2010/main" val="1851646213"/>
              </p:ext>
            </p:extLst>
          </p:nvPr>
        </p:nvGraphicFramePr>
        <p:xfrm>
          <a:off x="410750" y="2131025"/>
          <a:ext cx="8322500" cy="1967900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1393421"/>
                <a:gridCol w="2041561"/>
                <a:gridCol w="2445126"/>
                <a:gridCol w="2442392"/>
              </a:tblGrid>
              <a:tr h="49197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Full Day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Morning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Afternoon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9197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Full Year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b="1"/>
                        <a:t>149.66 (178.17)</a:t>
                      </a:r>
                      <a:endParaRPr sz="1800" b="1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109.65 (141.52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131.33 (163.59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49197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“Winter”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144.38 (172.74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106.56 (138.74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127.13 (158.05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491975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“Summer”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155.305 (183.12) 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112.64 (143.15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136.08 (169.39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15867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(Spatial Partitioning)</a:t>
            </a:r>
            <a:endParaRPr dirty="0"/>
          </a:p>
        </p:txBody>
      </p:sp>
      <p:graphicFrame>
        <p:nvGraphicFramePr>
          <p:cNvPr id="269" name="Shape 269"/>
          <p:cNvGraphicFramePr/>
          <p:nvPr>
            <p:extLst>
              <p:ext uri="{D42A27DB-BD31-4B8C-83A1-F6EECF244321}">
                <p14:modId xmlns:p14="http://schemas.microsoft.com/office/powerpoint/2010/main" val="3326590099"/>
              </p:ext>
            </p:extLst>
          </p:nvPr>
        </p:nvGraphicFramePr>
        <p:xfrm>
          <a:off x="250619" y="879488"/>
          <a:ext cx="8581681" cy="4114530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3335342"/>
                <a:gridCol w="3216647"/>
                <a:gridCol w="2029692"/>
              </a:tblGrid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Model (1x1, [t-60])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Grid Points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MAE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“Ocean” (elevation &lt;= 0m)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644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152.31 (180.76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“Land” (elevation &gt; 0m)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400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144.37 (172.98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0m &lt; elevation &lt;= 50m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112 (28% of land)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146.95 (174.96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50m &lt; elevation &lt;= 100m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43 (10.75% of land)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146.19 (174.15) 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100m &lt; elevation &lt;= 150m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31 (7.75% of land)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146.68 (175.56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150m &lt; elevation &lt;= 200m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23 (5.75% of land)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147.53 (176.12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elevation &gt; 200m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191 (47.75% of land)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140.90 (170.34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  <a:tr h="381000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elevation &gt; 500m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37 (9.25 % of land)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129.06 (159.73</a:t>
                      </a:r>
                      <a:r>
                        <a:rPr lang="en" sz="1800" dirty="0" smtClean="0"/>
                        <a:t>)</a:t>
                      </a:r>
                      <a:endParaRPr sz="1800" dirty="0">
                        <a:solidFill>
                          <a:srgbClr val="666666"/>
                        </a:solidFill>
                      </a:endParaRPr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311700" y="913873"/>
            <a:ext cx="8520600" cy="402341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smtClean="0"/>
              <a:t>Linear regression based prediction for satellite-derived gridded solar irradiance data</a:t>
            </a:r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dirty="0" smtClean="0"/>
              <a:t>Bunch of tricks:</a:t>
            </a:r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 smtClean="0"/>
              <a:t>Adding </a:t>
            </a:r>
            <a:r>
              <a:rPr lang="en" dirty="0"/>
              <a:t>temporal data </a:t>
            </a:r>
            <a:r>
              <a:rPr lang="en-US" dirty="0" smtClean="0"/>
              <a:t>up to about 120 </a:t>
            </a:r>
            <a:r>
              <a:rPr lang="en-US" dirty="0" err="1" smtClean="0"/>
              <a:t>mins</a:t>
            </a:r>
            <a:r>
              <a:rPr lang="en-US" dirty="0" smtClean="0"/>
              <a:t> </a:t>
            </a:r>
            <a:r>
              <a:rPr lang="en" dirty="0" smtClean="0"/>
              <a:t>improves predictions</a:t>
            </a:r>
            <a:r>
              <a:rPr lang="en-US" dirty="0" smtClean="0"/>
              <a:t> </a:t>
            </a:r>
            <a:endParaRPr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Adding spatial data continues to improve predictions up to </a:t>
            </a:r>
            <a:r>
              <a:rPr lang="en" dirty="0" smtClean="0"/>
              <a:t>13x13, </a:t>
            </a:r>
            <a:r>
              <a:rPr lang="en" dirty="0"/>
              <a:t>but the benefit is greatly decreased after 5x5.</a:t>
            </a:r>
            <a:endParaRPr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/>
              <a:t>Partitioning can help but we have less data to train each model.</a:t>
            </a:r>
            <a:endParaRPr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 smtClean="0"/>
              <a:t>Subtracting the mean image</a:t>
            </a:r>
            <a:r>
              <a:rPr lang="en" dirty="0" smtClean="0"/>
              <a:t> improves </a:t>
            </a:r>
            <a:r>
              <a:rPr lang="en" dirty="0"/>
              <a:t>performance beyond any of the methods without the data </a:t>
            </a:r>
            <a:r>
              <a:rPr lang="en" dirty="0" smtClean="0"/>
              <a:t>transformation.</a:t>
            </a:r>
            <a:endParaRPr lang="en-US" dirty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" dirty="0" smtClean="0"/>
              <a:t>Adding </a:t>
            </a:r>
            <a:r>
              <a:rPr lang="en" dirty="0"/>
              <a:t>temporal and spatial data can improve on top of the data transformation can improve predictions further</a:t>
            </a:r>
            <a:r>
              <a:rPr lang="en" dirty="0" smtClean="0"/>
              <a:t>.</a:t>
            </a:r>
            <a:endParaRPr lang="en-US" dirty="0" smtClean="0"/>
          </a:p>
          <a:p>
            <a:pPr lvl="1" indent="-342900">
              <a:spcBef>
                <a:spcPts val="0"/>
              </a:spcBef>
              <a:buSzPts val="1800"/>
              <a:buChar char="●"/>
            </a:pPr>
            <a:r>
              <a:rPr lang="en-US" dirty="0" smtClean="0"/>
              <a:t>Partitioning by geographical features didn’t help much – surprising.</a:t>
            </a:r>
            <a:endParaRPr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409589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Shape 23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/>
              <a:t>Results (Increasing Spatial Data with Data Transformation)</a:t>
            </a:r>
            <a:endParaRPr sz="2500"/>
          </a:p>
        </p:txBody>
      </p:sp>
      <p:graphicFrame>
        <p:nvGraphicFramePr>
          <p:cNvPr id="241" name="Shape 241"/>
          <p:cNvGraphicFramePr/>
          <p:nvPr>
            <p:extLst>
              <p:ext uri="{D42A27DB-BD31-4B8C-83A1-F6EECF244321}">
                <p14:modId xmlns:p14="http://schemas.microsoft.com/office/powerpoint/2010/main" val="142163690"/>
              </p:ext>
            </p:extLst>
          </p:nvPr>
        </p:nvGraphicFramePr>
        <p:xfrm>
          <a:off x="640953" y="1206096"/>
          <a:ext cx="7964463" cy="3695584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2654821"/>
                <a:gridCol w="2654821"/>
                <a:gridCol w="2654821"/>
              </a:tblGrid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Model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[t-30]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[t-60]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1x1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89.83 (127.52)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109.18 (146.64)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3x3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83.15 (119.87)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103.55 (140.32)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5x5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81.65 (117.89)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101.99 (138.34)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7x7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80.91 (116.89)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101.07 (137.20)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9x9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80.53 (116.36)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100.90 (136.48)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11x11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80.33 (116.06)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100.08 (135.98)</a:t>
                      </a:r>
                      <a:endParaRPr sz="1800"/>
                    </a:p>
                  </a:txBody>
                  <a:tcPr marL="28575" marR="28575" marT="19050" marB="19050" anchor="b"/>
                </a:tc>
              </a:tr>
              <a:tr h="461948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13x13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80.21 (115.90)</a:t>
                      </a:r>
                      <a:endParaRPr sz="1800"/>
                    </a:p>
                  </a:txBody>
                  <a:tcPr marL="28575" marR="28575" marT="19050" marB="19050" anchor="b"/>
                </a:tc>
                <a:tc>
                  <a:txBody>
                    <a:bodyPr/>
                    <a:lstStyle/>
                    <a:p>
                      <a:pPr marL="0" lvl="0" indent="0" rtl="0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99.78 (135.64)</a:t>
                      </a:r>
                      <a:endParaRPr sz="1800" dirty="0"/>
                    </a:p>
                  </a:txBody>
                  <a:tcPr marL="28575" marR="28575" marT="19050" marB="19050" anchor="b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dirty="0" smtClean="0"/>
              <a:t>Mean </a:t>
            </a:r>
            <a:r>
              <a:rPr lang="en-US" dirty="0"/>
              <a:t>Absolute Error given a particular GHI range</a:t>
            </a:r>
            <a:br>
              <a:rPr lang="en-US" dirty="0"/>
            </a:br>
            <a:endParaRPr dirty="0"/>
          </a:p>
        </p:txBody>
      </p:sp>
      <p:graphicFrame>
        <p:nvGraphicFramePr>
          <p:cNvPr id="220" name="Shape 220"/>
          <p:cNvGraphicFramePr/>
          <p:nvPr>
            <p:extLst>
              <p:ext uri="{D42A27DB-BD31-4B8C-83A1-F6EECF244321}">
                <p14:modId xmlns:p14="http://schemas.microsoft.com/office/powerpoint/2010/main" val="3868561470"/>
              </p:ext>
            </p:extLst>
          </p:nvPr>
        </p:nvGraphicFramePr>
        <p:xfrm>
          <a:off x="427304" y="1258058"/>
          <a:ext cx="7764196" cy="3333687"/>
        </p:xfrm>
        <a:graphic>
          <a:graphicData uri="http://schemas.openxmlformats.org/drawingml/2006/table">
            <a:tbl>
              <a:tblPr>
                <a:noFill/>
                <a:tableStyleId>{3B8864F3-0BD7-4F28-ACD7-BC634382F65D}</a:tableStyleId>
              </a:tblPr>
              <a:tblGrid>
                <a:gridCol w="2267083"/>
                <a:gridCol w="1756692"/>
                <a:gridCol w="1922866"/>
                <a:gridCol w="1817555"/>
              </a:tblGrid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Actual GHI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Occurrences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MAE, [t-30]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MAE, [t-60]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0 &lt; GHI &lt;= 200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863,697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133.52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217.35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200 &lt; GHI &lt;= 400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2,041,311</a:t>
                      </a:r>
                      <a:endParaRPr sz="18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108.81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154.83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400 &lt; GHI &lt;= 600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2,097,919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98.07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115.13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600 &lt; GHI &lt;= 800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2,054,205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100.01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129.40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800 &lt; GHI &lt;= 1000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1,336,697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120.38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179.40</a:t>
                      </a:r>
                      <a:endParaRPr sz="1800"/>
                    </a:p>
                  </a:txBody>
                  <a:tcPr marL="91425" marR="91425" marT="91425" marB="91425"/>
                </a:tc>
              </a:tr>
              <a:tr h="476241"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GHI &gt; 1000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4,842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/>
                        <a:t>145.43</a:t>
                      </a:r>
                      <a:endParaRPr sz="180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800" dirty="0"/>
                        <a:t>235.49</a:t>
                      </a:r>
                      <a:endParaRPr sz="1800" dirty="0"/>
                    </a:p>
                  </a:txBody>
                  <a:tcPr marL="91425" marR="91425" marT="91425" marB="91425"/>
                </a:tc>
              </a:tr>
            </a:tbl>
          </a:graphicData>
        </a:graphic>
      </p:graphicFrame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Problem with Renewables (Solar)</a:t>
            </a:r>
            <a:endParaRPr dirty="0"/>
          </a:p>
        </p:txBody>
      </p:sp>
      <p:sp>
        <p:nvSpPr>
          <p:cNvPr id="2" name="Cloud 1"/>
          <p:cNvSpPr/>
          <p:nvPr/>
        </p:nvSpPr>
        <p:spPr>
          <a:xfrm>
            <a:off x="2207747" y="2456774"/>
            <a:ext cx="5020817" cy="961347"/>
          </a:xfrm>
          <a:prstGeom prst="cloud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Power Grid</a:t>
            </a:r>
            <a:endParaRPr lang="en-US" sz="2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5877" y="3819263"/>
            <a:ext cx="2010390" cy="1117329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88780" y="3847187"/>
            <a:ext cx="1934736" cy="1089405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65639" y="3819263"/>
            <a:ext cx="1933273" cy="1209855"/>
          </a:xfrm>
          <a:prstGeom prst="rect">
            <a:avLst/>
          </a:prstGeom>
        </p:spPr>
      </p:pic>
      <p:cxnSp>
        <p:nvCxnSpPr>
          <p:cNvPr id="7" name="Straight Arrow Connector 6"/>
          <p:cNvCxnSpPr>
            <a:stCxn id="3" idx="0"/>
          </p:cNvCxnSpPr>
          <p:nvPr/>
        </p:nvCxnSpPr>
        <p:spPr>
          <a:xfrm flipV="1">
            <a:off x="1701072" y="3311304"/>
            <a:ext cx="1361280" cy="50795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4" idx="0"/>
            <a:endCxn id="2" idx="1"/>
          </p:cNvCxnSpPr>
          <p:nvPr/>
        </p:nvCxnSpPr>
        <p:spPr>
          <a:xfrm flipV="1">
            <a:off x="4656148" y="3417097"/>
            <a:ext cx="62008" cy="43009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5" idx="0"/>
          </p:cNvCxnSpPr>
          <p:nvPr/>
        </p:nvCxnSpPr>
        <p:spPr>
          <a:xfrm flipH="1" flipV="1">
            <a:off x="5768598" y="3311304"/>
            <a:ext cx="1963678" cy="507959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1504" y="1198715"/>
            <a:ext cx="1267602" cy="949478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56148" y="1173513"/>
            <a:ext cx="1275335" cy="956501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46941" y="1173513"/>
            <a:ext cx="1614266" cy="920759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456997" y="1198715"/>
            <a:ext cx="1857104" cy="842661"/>
          </a:xfrm>
          <a:prstGeom prst="rect">
            <a:avLst/>
          </a:prstGeom>
        </p:spPr>
      </p:pic>
      <p:cxnSp>
        <p:nvCxnSpPr>
          <p:cNvPr id="21" name="Straight Arrow Connector 20"/>
          <p:cNvCxnSpPr>
            <a:endCxn id="14" idx="2"/>
          </p:cNvCxnSpPr>
          <p:nvPr/>
        </p:nvCxnSpPr>
        <p:spPr>
          <a:xfrm flipH="1" flipV="1">
            <a:off x="1245305" y="2148193"/>
            <a:ext cx="1674603" cy="415397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18" idx="2"/>
          </p:cNvCxnSpPr>
          <p:nvPr/>
        </p:nvCxnSpPr>
        <p:spPr>
          <a:xfrm flipH="1" flipV="1">
            <a:off x="3385549" y="2041376"/>
            <a:ext cx="341488" cy="522214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>
            <a:endCxn id="15" idx="2"/>
          </p:cNvCxnSpPr>
          <p:nvPr/>
        </p:nvCxnSpPr>
        <p:spPr>
          <a:xfrm flipV="1">
            <a:off x="5020817" y="2130014"/>
            <a:ext cx="272999" cy="326760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29"/>
          <p:cNvCxnSpPr/>
          <p:nvPr/>
        </p:nvCxnSpPr>
        <p:spPr>
          <a:xfrm flipV="1">
            <a:off x="6338337" y="2041376"/>
            <a:ext cx="1270041" cy="415398"/>
          </a:xfrm>
          <a:prstGeom prst="straightConnector1">
            <a:avLst/>
          </a:prstGeom>
          <a:ln>
            <a:tailEnd type="arrow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grpSp>
        <p:nvGrpSpPr>
          <p:cNvPr id="74" name="Group 73"/>
          <p:cNvGrpSpPr/>
          <p:nvPr/>
        </p:nvGrpSpPr>
        <p:grpSpPr>
          <a:xfrm>
            <a:off x="237194" y="2445783"/>
            <a:ext cx="1986127" cy="971314"/>
            <a:chOff x="237194" y="2445783"/>
            <a:chExt cx="1986127" cy="971314"/>
          </a:xfrm>
        </p:grpSpPr>
        <p:pic>
          <p:nvPicPr>
            <p:cNvPr id="65" name="Picture 64"/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237194" y="2445783"/>
              <a:ext cx="971314" cy="971314"/>
            </a:xfrm>
            <a:prstGeom prst="rect">
              <a:avLst/>
            </a:prstGeom>
          </p:spPr>
        </p:pic>
        <p:cxnSp>
          <p:nvCxnSpPr>
            <p:cNvPr id="40" name="Straight Arrow Connector 39"/>
            <p:cNvCxnSpPr>
              <a:stCxn id="65" idx="3"/>
              <a:endCxn id="2" idx="2"/>
            </p:cNvCxnSpPr>
            <p:nvPr/>
          </p:nvCxnSpPr>
          <p:spPr>
            <a:xfrm>
              <a:off x="1208508" y="2931440"/>
              <a:ext cx="1014813" cy="6008"/>
            </a:xfrm>
            <a:prstGeom prst="straightConnector1">
              <a:avLst/>
            </a:prstGeom>
            <a:ln w="63500">
              <a:headEnd type="triangle"/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</p:spTree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Shape 72" descr="OahuReWatc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7087" y="0"/>
            <a:ext cx="8669818" cy="4876799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Shape 73"/>
          <p:cNvSpPr txBox="1">
            <a:spLocks noGrp="1"/>
          </p:cNvSpPr>
          <p:nvPr>
            <p:ph type="body" idx="1"/>
          </p:nvPr>
        </p:nvSpPr>
        <p:spPr>
          <a:xfrm>
            <a:off x="649200" y="4876800"/>
            <a:ext cx="7845600" cy="26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300"/>
              <a:t>http://www.hawaiianelectric.com/heco/Clean-Energy/Integration-Tools-and-Resources/Renewable-Watch</a:t>
            </a:r>
            <a:endParaRPr sz="130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smtClean="0"/>
              <a:t>The Computational Problem</a:t>
            </a:r>
            <a:endParaRPr dirty="0"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US" dirty="0" smtClean="0">
                <a:solidFill>
                  <a:schemeClr val="dk1"/>
                </a:solidFill>
              </a:rPr>
              <a:t>Gridded </a:t>
            </a:r>
            <a:r>
              <a:rPr lang="en" dirty="0" smtClean="0">
                <a:solidFill>
                  <a:schemeClr val="dk1"/>
                </a:solidFill>
              </a:rPr>
              <a:t>GHI</a:t>
            </a:r>
            <a:r>
              <a:rPr lang="en-US" dirty="0" smtClean="0">
                <a:solidFill>
                  <a:schemeClr val="dk1"/>
                </a:solidFill>
              </a:rPr>
              <a:t> data estimated from satellite images.</a:t>
            </a:r>
            <a:endParaRPr dirty="0">
              <a:solidFill>
                <a:schemeClr val="dk1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3050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1780" y="2320975"/>
            <a:ext cx="323850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307595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69725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569725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t-60</a:t>
            </a: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3403013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t-30</a:t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6307558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sp>
        <p:nvSpPr>
          <p:cNvPr id="2" name="TextBox 1"/>
          <p:cNvSpPr txBox="1"/>
          <p:nvPr/>
        </p:nvSpPr>
        <p:spPr>
          <a:xfrm>
            <a:off x="7097990" y="2622930"/>
            <a:ext cx="913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b="1" dirty="0" smtClean="0"/>
              <a:t>?</a:t>
            </a:r>
            <a:endParaRPr lang="en-US" sz="7200" b="1" dirty="0"/>
          </a:p>
        </p:txBody>
      </p:sp>
      <p:sp>
        <p:nvSpPr>
          <p:cNvPr id="3" name="Oval Callout 2"/>
          <p:cNvSpPr/>
          <p:nvPr/>
        </p:nvSpPr>
        <p:spPr>
          <a:xfrm>
            <a:off x="6731437" y="873556"/>
            <a:ext cx="2219606" cy="996951"/>
          </a:xfrm>
          <a:prstGeom prst="wedgeEllipseCallout">
            <a:avLst>
              <a:gd name="adj1" fmla="val -26715"/>
              <a:gd name="adj2" fmla="val 76786"/>
            </a:avLst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 smtClean="0">
                <a:solidFill>
                  <a:srgbClr val="595959"/>
                </a:solidFill>
              </a:rPr>
              <a:t>Not point forecast!</a:t>
            </a:r>
            <a:endParaRPr lang="en-US" sz="2000" dirty="0">
              <a:solidFill>
                <a:srgbClr val="595959"/>
              </a:solidFill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Set</a:t>
            </a:r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2 years (2013, 2014) of global horizontal irradiance (GHI) data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Estimated from satellite images using “Perez method”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Measured in W/m</a:t>
            </a:r>
            <a:r>
              <a:rPr lang="en" baseline="30000" dirty="0"/>
              <a:t>2</a:t>
            </a:r>
            <a:endParaRPr baseline="30000"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~2 kilometer resolution</a:t>
            </a:r>
            <a:endParaRPr dirty="0"/>
          </a:p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15 minute intervals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1120 x 1040 grid over Hawaii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36 x 29 grid over Oahu</a:t>
            </a:r>
            <a:endParaRPr dirty="0"/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85" name="Shape 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96750" y="2729638"/>
            <a:ext cx="1813601" cy="150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86" name="Shape 8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247924" y="1814674"/>
            <a:ext cx="3584375" cy="2754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87" name="Shape 8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216325" y="2665400"/>
            <a:ext cx="1303625" cy="1629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Regression</a:t>
            </a:r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Use linear regression model(s) to make short-term solar irradiance forecasts</a:t>
            </a:r>
            <a:r>
              <a:rPr lang="en" sz="2000" dirty="0" smtClean="0"/>
              <a:t>.</a:t>
            </a:r>
            <a:endParaRPr sz="2000" dirty="0"/>
          </a:p>
          <a:p>
            <a:pPr marL="457200" lvl="0" indent="-342900" rtl="0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 sz="2000" dirty="0"/>
              <a:t>S(x, y, t) vs S(x, y, t-60) </a:t>
            </a:r>
            <a:endParaRPr sz="20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For each grid point in Oahu grid</a:t>
            </a:r>
            <a:endParaRPr sz="1800"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800" dirty="0"/>
              <a:t>For each time between 8AM and 5PM</a:t>
            </a:r>
            <a:endParaRPr sz="1800" dirty="0"/>
          </a:p>
        </p:txBody>
      </p:sp>
      <p:pic>
        <p:nvPicPr>
          <p:cNvPr id="94" name="Shape 9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18150" y="1754725"/>
            <a:ext cx="2814150" cy="2814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Shape 9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57350" y="3886025"/>
            <a:ext cx="4314825" cy="35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Adding Predictor Variables</a:t>
            </a:r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body" idx="1"/>
          </p:nvPr>
        </p:nvSpPr>
        <p:spPr>
          <a:xfrm>
            <a:off x="311700" y="925740"/>
            <a:ext cx="8520600" cy="421776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dirty="0"/>
              <a:t>We may be able to improve our predictions by including more predictor variables in our linear regression model.</a:t>
            </a:r>
            <a:endParaRPr dirty="0"/>
          </a:p>
          <a:p>
            <a: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Temporal - use additional past data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1400" dirty="0"/>
          </a:p>
          <a:p>
            <a: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Spatial - use a small region surrounding the point of interest</a:t>
            </a:r>
            <a:endParaRPr dirty="0"/>
          </a:p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endParaRPr sz="2400" dirty="0"/>
          </a:p>
          <a:p>
            <a: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</a:pPr>
            <a:r>
              <a:rPr lang="en" dirty="0"/>
              <a:t>Combine temporal and spatial</a:t>
            </a:r>
            <a:endParaRPr dirty="0"/>
          </a:p>
        </p:txBody>
      </p:sp>
      <p:pic>
        <p:nvPicPr>
          <p:cNvPr id="102" name="Shape 10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4736" y="1754253"/>
            <a:ext cx="2998598" cy="66691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Shape 10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04737" y="2919646"/>
            <a:ext cx="4334582" cy="89390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Shape 10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10427" y="4113875"/>
            <a:ext cx="4528892" cy="9420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Adding Predictor Variables (Example)</a:t>
            </a:r>
            <a:endParaRPr dirty="0"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311700" y="878267"/>
            <a:ext cx="8520600" cy="369060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rtl="0">
              <a:lnSpc>
                <a:spcPct val="138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" dirty="0">
                <a:solidFill>
                  <a:schemeClr val="dk1"/>
                </a:solidFill>
              </a:rPr>
              <a:t>Predict GHI at red square at time </a:t>
            </a:r>
            <a:r>
              <a:rPr lang="en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</a:t>
            </a:r>
            <a:r>
              <a:rPr lang="en" dirty="0">
                <a:solidFill>
                  <a:schemeClr val="dk1"/>
                </a:solidFill>
              </a:rPr>
              <a:t> using GHI from neighboring “pixels” at times </a:t>
            </a:r>
            <a:r>
              <a:rPr lang="en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t-30</a:t>
            </a:r>
            <a:r>
              <a:rPr lang="en" dirty="0">
                <a:solidFill>
                  <a:schemeClr val="dk1"/>
                </a:solidFill>
              </a:rPr>
              <a:t> and </a:t>
            </a:r>
            <a:r>
              <a:rPr lang="en" dirty="0">
                <a:solidFill>
                  <a:schemeClr val="dk1"/>
                </a:solidFill>
                <a:latin typeface="Courier New"/>
                <a:ea typeface="Courier New"/>
                <a:cs typeface="Courier New"/>
                <a:sym typeface="Courier New"/>
              </a:rPr>
              <a:t>t-60</a:t>
            </a:r>
            <a:r>
              <a:rPr lang="en" dirty="0">
                <a:solidFill>
                  <a:schemeClr val="dk1"/>
                </a:solidFill>
              </a:rPr>
              <a:t>.</a:t>
            </a:r>
            <a:endParaRPr dirty="0">
              <a:solidFill>
                <a:schemeClr val="dk1"/>
              </a:solidFill>
            </a:endParaRPr>
          </a:p>
          <a:p>
            <a:pPr marL="0" lvl="0" indent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3050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2" name="Shape 11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2320975"/>
            <a:ext cx="323850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Shape 11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17675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Shape 11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88425" y="2320975"/>
            <a:ext cx="2714625" cy="22479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688425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t-60</a:t>
            </a:r>
            <a:endParaRPr/>
          </a:p>
        </p:txBody>
      </p:sp>
      <p:sp>
        <p:nvSpPr>
          <p:cNvPr id="116" name="Shape 116"/>
          <p:cNvSpPr txBox="1"/>
          <p:nvPr/>
        </p:nvSpPr>
        <p:spPr>
          <a:xfrm>
            <a:off x="3403013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t-30</a:t>
            </a:r>
            <a:endParaRPr/>
          </a:p>
        </p:txBody>
      </p:sp>
      <p:sp>
        <p:nvSpPr>
          <p:cNvPr id="117" name="Shape 117"/>
          <p:cNvSpPr txBox="1"/>
          <p:nvPr/>
        </p:nvSpPr>
        <p:spPr>
          <a:xfrm>
            <a:off x="6117638" y="1882375"/>
            <a:ext cx="2714700" cy="43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</a:t>
            </a:r>
            <a:endParaRPr/>
          </a:p>
        </p:txBody>
      </p:sp>
      <p:cxnSp>
        <p:nvCxnSpPr>
          <p:cNvPr id="118" name="Shape 118"/>
          <p:cNvCxnSpPr/>
          <p:nvPr/>
        </p:nvCxnSpPr>
        <p:spPr>
          <a:xfrm>
            <a:off x="1869025" y="3328300"/>
            <a:ext cx="26958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Shape 119"/>
          <p:cNvCxnSpPr/>
          <p:nvPr/>
        </p:nvCxnSpPr>
        <p:spPr>
          <a:xfrm>
            <a:off x="4597475" y="3328900"/>
            <a:ext cx="2695800" cy="600"/>
          </a:xfrm>
          <a:prstGeom prst="bentConnector3">
            <a:avLst>
              <a:gd name="adj1" fmla="val 50000"/>
            </a:avLst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9290813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Simple Light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2345</TotalTime>
  <Words>1267</Words>
  <Application>Microsoft Macintosh PowerPoint</Application>
  <PresentationFormat>On-screen Show (16:9)</PresentationFormat>
  <Paragraphs>301</Paragraphs>
  <Slides>25</Slides>
  <Notes>24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26" baseType="lpstr">
      <vt:lpstr>Simple Light</vt:lpstr>
      <vt:lpstr>30min-Ahead Gridded Solar Irradiance Forecasting using Satellite Data</vt:lpstr>
      <vt:lpstr>Background</vt:lpstr>
      <vt:lpstr>The Problem with Renewables (Solar)</vt:lpstr>
      <vt:lpstr>PowerPoint Presentation</vt:lpstr>
      <vt:lpstr>The Computational Problem</vt:lpstr>
      <vt:lpstr>Data Set</vt:lpstr>
      <vt:lpstr>Linear Regression</vt:lpstr>
      <vt:lpstr>Adding Predictor Variables</vt:lpstr>
      <vt:lpstr>Adding Predictor Variables (Example)</vt:lpstr>
      <vt:lpstr>Results</vt:lpstr>
      <vt:lpstr>Results</vt:lpstr>
      <vt:lpstr>Results (Increasing Temporal Window)</vt:lpstr>
      <vt:lpstr>Results (Increasing Spatial Window)</vt:lpstr>
      <vt:lpstr>Data Transformation (Removing the Mean)</vt:lpstr>
      <vt:lpstr>Calculating Average per Time</vt:lpstr>
      <vt:lpstr>Calculating Difference from Average</vt:lpstr>
      <vt:lpstr>Results (Comparing Data Transformation Model)</vt:lpstr>
      <vt:lpstr>Results (Increasing Temporal and Spatial Data)</vt:lpstr>
      <vt:lpstr>Partitioning Data</vt:lpstr>
      <vt:lpstr>Results (Temporal Partitioning)</vt:lpstr>
      <vt:lpstr>Results (Spatial Partitioning)</vt:lpstr>
      <vt:lpstr>Conclusion</vt:lpstr>
      <vt:lpstr>Questions?</vt:lpstr>
      <vt:lpstr>Results (Increasing Spatial Data with Data Transformation)</vt:lpstr>
      <vt:lpstr>Mean Absolute Error given a particular GHI range 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Short-Term Solar Irradiance Forecasting and Weather Analysis using Gridded Data </dc:title>
  <cp:lastModifiedBy>Lipyeow Lim</cp:lastModifiedBy>
  <cp:revision>9</cp:revision>
  <dcterms:modified xsi:type="dcterms:W3CDTF">2018-05-24T23:29:17Z</dcterms:modified>
</cp:coreProperties>
</file>